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9" r:id="rId1"/>
  </p:sldMasterIdLst>
  <p:sldIdLst>
    <p:sldId id="256" r:id="rId2"/>
    <p:sldId id="257" r:id="rId3"/>
    <p:sldId id="269" r:id="rId4"/>
    <p:sldId id="260" r:id="rId5"/>
    <p:sldId id="259" r:id="rId6"/>
    <p:sldId id="263" r:id="rId7"/>
    <p:sldId id="275" r:id="rId8"/>
    <p:sldId id="258" r:id="rId9"/>
    <p:sldId id="261" r:id="rId10"/>
    <p:sldId id="276" r:id="rId11"/>
    <p:sldId id="270" r:id="rId12"/>
    <p:sldId id="280" r:id="rId13"/>
    <p:sldId id="264" r:id="rId14"/>
    <p:sldId id="282" r:id="rId15"/>
    <p:sldId id="284" r:id="rId16"/>
    <p:sldId id="271" r:id="rId17"/>
    <p:sldId id="283" r:id="rId18"/>
    <p:sldId id="281" r:id="rId19"/>
    <p:sldId id="285" r:id="rId20"/>
    <p:sldId id="278" r:id="rId21"/>
    <p:sldId id="286" r:id="rId22"/>
    <p:sldId id="287" r:id="rId23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3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066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5191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15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736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698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2503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6056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830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4475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1687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706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4548E9-5D51-4F8B-9865-7BDC77C3A01F}" type="datetimeFigureOut">
              <a:rPr lang="es-AR" smtClean="0"/>
              <a:t>29/06/2021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33155B3-E167-464E-BD54-8C49F98F3D41}" type="slidenum">
              <a:rPr lang="es-AR" smtClean="0"/>
              <a:t>‹Nº›</a:t>
            </a:fld>
            <a:endParaRPr lang="es-AR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733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smtClean="0"/>
              <a:t>PILAS y RAEE</a:t>
            </a:r>
            <a:endParaRPr lang="es-A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42504" y="5848451"/>
            <a:ext cx="973777" cy="45719"/>
          </a:xfrm>
        </p:spPr>
        <p:txBody>
          <a:bodyPr>
            <a:normAutofit fontScale="25000" lnSpcReduction="20000"/>
          </a:bodyPr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189595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sz="3200" dirty="0" smtClean="0"/>
              <a:t>NO EXISTE ACTUALMENTE EN NUESTRO PAIS UNA LEY QUE LIMITE A LAS PILAS SECUNDARIAS</a:t>
            </a:r>
            <a:endParaRPr lang="es-AR" sz="3200" dirty="0"/>
          </a:p>
        </p:txBody>
      </p:sp>
      <p:sp>
        <p:nvSpPr>
          <p:cNvPr id="3" name="Marcador de contenido 2"/>
          <p:cNvSpPr>
            <a:spLocks noGrp="1"/>
          </p:cNvSpPr>
          <p:nvPr>
            <p:ph type="body" idx="1"/>
          </p:nvPr>
        </p:nvSpPr>
        <p:spPr>
          <a:xfrm>
            <a:off x="1454239" y="801738"/>
            <a:ext cx="8630446" cy="1193317"/>
          </a:xfrm>
        </p:spPr>
        <p:txBody>
          <a:bodyPr>
            <a:normAutofit fontScale="47500" lnSpcReduction="20000"/>
          </a:bodyPr>
          <a:lstStyle/>
          <a:p>
            <a:endParaRPr lang="es-AR" dirty="0" smtClean="0"/>
          </a:p>
          <a:p>
            <a:r>
              <a:rPr lang="es-AR" sz="2900" b="1" dirty="0" smtClean="0"/>
              <a:t>UNA SOLA PILA AAA (CONTROL REMOTO) PUEDE CONTAMINAR 3 MIL LITROS DE AGUA</a:t>
            </a:r>
          </a:p>
          <a:p>
            <a:r>
              <a:rPr lang="es-AR" sz="2900" b="1" dirty="0" smtClean="0"/>
              <a:t>UNA SOLA PILA BOTON PUEDE CONTAMINAR 300 MIL LITROS DE AGUA</a:t>
            </a:r>
          </a:p>
          <a:p>
            <a:endParaRPr lang="es-AR" sz="2900" b="1" dirty="0"/>
          </a:p>
        </p:txBody>
      </p:sp>
    </p:spTree>
    <p:extLst>
      <p:ext uri="{BB962C8B-B14F-4D97-AF65-F5344CB8AC3E}">
        <p14:creationId xmlns:p14="http://schemas.microsoft.com/office/powerpoint/2010/main" val="3243738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 smtClean="0"/>
              <a:t>Estimación ciudad de la rioja</a:t>
            </a:r>
            <a:endParaRPr lang="es-A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s-AR" dirty="0" smtClean="0"/>
              <a:t>SE ESTIMA QUE EN ARGENTINA POR PERSONA SE GENERAN APROXIMADAEMNTE :</a:t>
            </a:r>
          </a:p>
          <a:p>
            <a:pPr marL="0" indent="0" algn="ctr">
              <a:buNone/>
            </a:pPr>
            <a:r>
              <a:rPr lang="es-AR" dirty="0" smtClean="0"/>
              <a:t>UN EQUIVALENTE A </a:t>
            </a:r>
            <a:r>
              <a:rPr lang="es-AR" dirty="0"/>
              <a:t>6</a:t>
            </a:r>
            <a:r>
              <a:rPr lang="es-AR" dirty="0" smtClean="0"/>
              <a:t> PILAS AAA (CONTROL REMOTO) POR AÑO </a:t>
            </a:r>
          </a:p>
          <a:p>
            <a:pPr marL="0" indent="0" algn="ctr">
              <a:buNone/>
            </a:pPr>
            <a:r>
              <a:rPr lang="es-AR" dirty="0" smtClean="0"/>
              <a:t>EN LAS CIUDADES SE DESECHAN CON EL RSU O SE LAS RETIENE EN RECIPIENTES. </a:t>
            </a:r>
          </a:p>
          <a:p>
            <a:pPr marL="0" indent="0" algn="ctr">
              <a:buNone/>
            </a:pPr>
            <a:r>
              <a:rPr lang="es-AR" dirty="0" smtClean="0"/>
              <a:t>EN NUESTRA CIUDAD SE GENERAN UNAS 13 TN AL AÑO DE PILAS PRIMARIAS Y SECUNDARIAS.</a:t>
            </a:r>
          </a:p>
          <a:p>
            <a:pPr marL="0" indent="0" algn="ctr">
              <a:buNone/>
            </a:pPr>
            <a:r>
              <a:rPr lang="es-AR" dirty="0" smtClean="0"/>
              <a:t>AL GIRSU LLEGA APROXIMADAMENTE CASI UNA TONELADA AL MES.</a:t>
            </a:r>
          </a:p>
          <a:p>
            <a:pPr marL="0" indent="0" algn="ctr">
              <a:buNone/>
            </a:pPr>
            <a:r>
              <a:rPr lang="es-AR" dirty="0" smtClean="0"/>
              <a:t> </a:t>
            </a:r>
          </a:p>
          <a:p>
            <a:pPr marL="0" indent="0" algn="ctr">
              <a:buNone/>
            </a:pPr>
            <a:r>
              <a:rPr lang="es-AR" dirty="0" smtClean="0"/>
              <a:t> </a:t>
            </a:r>
            <a:endParaRPr lang="es-AR" dirty="0"/>
          </a:p>
          <a:p>
            <a:pPr marL="0" indent="0" algn="ctr">
              <a:buNone/>
            </a:pPr>
            <a:endParaRPr lang="es-AR" dirty="0"/>
          </a:p>
          <a:p>
            <a:pPr marL="0" indent="0" algn="ctr">
              <a:buNone/>
            </a:pPr>
            <a:r>
              <a:rPr lang="es-AR" dirty="0" smtClean="0"/>
              <a:t> 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52116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PLAN MUNICIPAL de RECUPERACION DE PILAS</a:t>
            </a:r>
            <a:endParaRPr lang="es-AR" dirty="0"/>
          </a:p>
        </p:txBody>
      </p:sp>
      <p:pic>
        <p:nvPicPr>
          <p:cNvPr id="4" name="Marcador de contenido 3"/>
          <p:cNvPicPr>
            <a:picLocks noGrp="1"/>
          </p:cNvPicPr>
          <p:nvPr>
            <p:ph idx="1"/>
          </p:nvPr>
        </p:nvPicPr>
        <p:blipFill>
          <a:blip r:embed="rId2"/>
          <a:srcRect l="9774" t="57591" r="24191" b="23959"/>
          <a:stretch>
            <a:fillRect/>
          </a:stretch>
        </p:blipFill>
        <p:spPr bwMode="auto">
          <a:xfrm>
            <a:off x="1580602" y="2978739"/>
            <a:ext cx="8591913" cy="1349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ángulo 9"/>
          <p:cNvSpPr/>
          <p:nvPr/>
        </p:nvSpPr>
        <p:spPr>
          <a:xfrm>
            <a:off x="1580602" y="2507159"/>
            <a:ext cx="126509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2000" dirty="0" smtClean="0"/>
              <a:t>Recepción</a:t>
            </a:r>
            <a:endParaRPr lang="es-AR" sz="2000" dirty="0"/>
          </a:p>
        </p:txBody>
      </p:sp>
      <p:sp>
        <p:nvSpPr>
          <p:cNvPr id="11" name="Rectángulo 10"/>
          <p:cNvSpPr/>
          <p:nvPr/>
        </p:nvSpPr>
        <p:spPr>
          <a:xfrm>
            <a:off x="3399142" y="2537937"/>
            <a:ext cx="1213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/>
              <a:t>Transporte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5726344" y="2541091"/>
            <a:ext cx="1326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/>
              <a:t>Separación  </a:t>
            </a:r>
          </a:p>
        </p:txBody>
      </p:sp>
      <p:sp>
        <p:nvSpPr>
          <p:cNvPr id="13" name="Rectángulo 12"/>
          <p:cNvSpPr/>
          <p:nvPr/>
        </p:nvSpPr>
        <p:spPr>
          <a:xfrm>
            <a:off x="8299465" y="2537937"/>
            <a:ext cx="1144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 smtClean="0"/>
              <a:t>Reciclado </a:t>
            </a:r>
            <a:endParaRPr lang="es-AR" dirty="0"/>
          </a:p>
        </p:txBody>
      </p:sp>
      <p:sp>
        <p:nvSpPr>
          <p:cNvPr id="3" name="Rectángulo 2"/>
          <p:cNvSpPr/>
          <p:nvPr/>
        </p:nvSpPr>
        <p:spPr>
          <a:xfrm>
            <a:off x="5688990" y="4375797"/>
            <a:ext cx="1575944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1600" dirty="0" smtClean="0"/>
              <a:t>PRIMARIAS </a:t>
            </a:r>
          </a:p>
          <a:p>
            <a:r>
              <a:rPr lang="es-AR" sz="1600" dirty="0" smtClean="0"/>
              <a:t>COMUNES </a:t>
            </a:r>
            <a:br>
              <a:rPr lang="es-AR" sz="1600" dirty="0" smtClean="0"/>
            </a:br>
            <a:r>
              <a:rPr lang="es-AR" sz="1600" dirty="0" smtClean="0"/>
              <a:t>BOTON</a:t>
            </a:r>
          </a:p>
          <a:p>
            <a:r>
              <a:rPr lang="es-AR" sz="1600" dirty="0" smtClean="0"/>
              <a:t>SECUNDARIAS </a:t>
            </a:r>
            <a:endParaRPr lang="es-AR" sz="1600" dirty="0"/>
          </a:p>
        </p:txBody>
      </p:sp>
    </p:spTree>
    <p:extLst>
      <p:ext uri="{BB962C8B-B14F-4D97-AF65-F5344CB8AC3E}">
        <p14:creationId xmlns:p14="http://schemas.microsoft.com/office/powerpoint/2010/main" val="3576105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 smtClean="0"/>
              <a:t>RECEPTORES DE PILAS EN EDIFICIOS MUNICIPALES</a:t>
            </a:r>
            <a:endParaRPr lang="es-A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AR" dirty="0" smtClean="0"/>
              <a:t>                                                                         </a:t>
            </a:r>
            <a:endParaRPr lang="es-AR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911" y="1997358"/>
            <a:ext cx="2097597" cy="357950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9840" y="2015732"/>
            <a:ext cx="3324705" cy="249926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4877" y="2015732"/>
            <a:ext cx="2733056" cy="320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85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39704" y="895637"/>
            <a:ext cx="9603275" cy="1049235"/>
          </a:xfrm>
        </p:spPr>
        <p:txBody>
          <a:bodyPr/>
          <a:lstStyle/>
          <a:p>
            <a:r>
              <a:rPr lang="es-AR" dirty="0" smtClean="0"/>
              <a:t>RECEPTORES QUE SE COMENZO A DISTRIBUIR EN COMERCIOS DE LA CIUDAD </a:t>
            </a:r>
            <a:endParaRPr lang="es-A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98804" y="1944872"/>
            <a:ext cx="2363152" cy="344963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329551" y="1944872"/>
            <a:ext cx="2445833" cy="344963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9750" y="2116759"/>
            <a:ext cx="3773864" cy="283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184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Los </a:t>
            </a:r>
            <a:r>
              <a:rPr lang="es-AR" dirty="0" err="1" smtClean="0"/>
              <a:t>raEe</a:t>
            </a:r>
            <a:r>
              <a:rPr lang="es-AR" dirty="0" smtClean="0"/>
              <a:t> al igual que las pilas EN DESUSO son residuos peligrosos</a:t>
            </a:r>
            <a:endParaRPr lang="es-AR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710" y="2051751"/>
            <a:ext cx="3449638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580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52816" y="780769"/>
            <a:ext cx="9603275" cy="1049235"/>
          </a:xfrm>
        </p:spPr>
        <p:txBody>
          <a:bodyPr/>
          <a:lstStyle/>
          <a:p>
            <a:pPr algn="ctr"/>
            <a:r>
              <a:rPr lang="es-AR" dirty="0" smtClean="0"/>
              <a:t>RAEE QUE LLEGAN AL GIRSU LA RIOJA</a:t>
            </a:r>
            <a:endParaRPr lang="es-A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46908" y="2171989"/>
            <a:ext cx="10106891" cy="4351338"/>
          </a:xfrm>
        </p:spPr>
        <p:txBody>
          <a:bodyPr/>
          <a:lstStyle/>
          <a:p>
            <a:pPr marL="0" indent="0">
              <a:buNone/>
            </a:pPr>
            <a:r>
              <a:rPr lang="es-AR" dirty="0" smtClean="0"/>
              <a:t>SE ESTIMA QUE EN CAPITAL SE GENERAN 1.320 TN AL AÑO, NO OBSTANTE LLEGAN AL GIRSU ALRREDEDOR DEL 30% O SEA UNAS 400 TN. </a:t>
            </a:r>
          </a:p>
          <a:p>
            <a:pPr marL="0" indent="0">
              <a:buNone/>
            </a:pPr>
            <a:r>
              <a:rPr lang="es-AR" dirty="0" smtClean="0"/>
              <a:t>EL RESTO SE AMONTONAN EN VIVIENDAS, DEPOSITOS DE AREAS DE GOBIERNO Y OTRO TANTO VAN A LAS RECICLADORAS</a:t>
            </a:r>
          </a:p>
          <a:p>
            <a:pPr marL="0" indent="0">
              <a:buNone/>
            </a:pPr>
            <a:endParaRPr lang="es-AR" dirty="0" smtClean="0"/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269610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CONTENEDORES DE RAEE</a:t>
            </a:r>
            <a:endParaRPr lang="es-A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6072" y="2054429"/>
            <a:ext cx="3763934" cy="282944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78" y="2054429"/>
            <a:ext cx="3765075" cy="283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6388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CIRCUITO DEL RAEE</a:t>
            </a:r>
            <a:endParaRPr lang="es-A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4757" y="2742153"/>
            <a:ext cx="1335140" cy="103641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5380297" y="3055553"/>
            <a:ext cx="609524" cy="31428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9175" y="3060908"/>
            <a:ext cx="609524" cy="31428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367" y="3075694"/>
            <a:ext cx="609524" cy="314286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1665" y="2802478"/>
            <a:ext cx="1127858" cy="871804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1026" y="2806167"/>
            <a:ext cx="1097375" cy="908383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8449908" y="3304950"/>
            <a:ext cx="2495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b="1" dirty="0"/>
              <a:t>-Venta </a:t>
            </a:r>
            <a:r>
              <a:rPr lang="es-AR" b="1" dirty="0" smtClean="0"/>
              <a:t>a recicladores </a:t>
            </a:r>
            <a:endParaRPr lang="es-AR" b="1" dirty="0"/>
          </a:p>
        </p:txBody>
      </p:sp>
      <p:sp>
        <p:nvSpPr>
          <p:cNvPr id="12" name="Rectángulo 11"/>
          <p:cNvSpPr/>
          <p:nvPr/>
        </p:nvSpPr>
        <p:spPr>
          <a:xfrm>
            <a:off x="8872171" y="2891028"/>
            <a:ext cx="16514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b="1" dirty="0" smtClean="0"/>
              <a:t>-Reutilización</a:t>
            </a:r>
            <a:endParaRPr lang="es-AR" b="1" dirty="0"/>
          </a:p>
        </p:txBody>
      </p:sp>
      <p:sp>
        <p:nvSpPr>
          <p:cNvPr id="13" name="Rectángulo 12"/>
          <p:cNvSpPr/>
          <p:nvPr/>
        </p:nvSpPr>
        <p:spPr>
          <a:xfrm>
            <a:off x="1495355" y="2210020"/>
            <a:ext cx="12939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b="1" dirty="0" smtClean="0"/>
              <a:t>Recepción</a:t>
            </a:r>
            <a:endParaRPr lang="es-AR" b="1" dirty="0"/>
          </a:p>
        </p:txBody>
      </p:sp>
      <p:sp>
        <p:nvSpPr>
          <p:cNvPr id="14" name="Rectángulo 13"/>
          <p:cNvSpPr/>
          <p:nvPr/>
        </p:nvSpPr>
        <p:spPr>
          <a:xfrm>
            <a:off x="3803270" y="2210020"/>
            <a:ext cx="13819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b="1" dirty="0"/>
              <a:t>Transporte</a:t>
            </a:r>
          </a:p>
        </p:txBody>
      </p:sp>
      <p:sp>
        <p:nvSpPr>
          <p:cNvPr id="17" name="Rectángulo 16"/>
          <p:cNvSpPr/>
          <p:nvPr/>
        </p:nvSpPr>
        <p:spPr>
          <a:xfrm>
            <a:off x="5989821" y="2210020"/>
            <a:ext cx="1624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b="1" dirty="0" smtClean="0"/>
              <a:t>Planta RAEE 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839626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Planta de </a:t>
            </a:r>
            <a:r>
              <a:rPr lang="es-AR" dirty="0" err="1" smtClean="0"/>
              <a:t>raee</a:t>
            </a:r>
            <a:endParaRPr lang="es-A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8158" y="2113728"/>
            <a:ext cx="1821680" cy="141408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5708025" y="2608504"/>
            <a:ext cx="609524" cy="31428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549978" y="3455111"/>
            <a:ext cx="609524" cy="31428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5452" y="2636027"/>
            <a:ext cx="609524" cy="314286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6562830" y="4279167"/>
            <a:ext cx="2495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b="1" dirty="0"/>
              <a:t>-Venta </a:t>
            </a:r>
            <a:r>
              <a:rPr lang="es-AR" b="1" dirty="0" smtClean="0"/>
              <a:t>a recicladores </a:t>
            </a:r>
            <a:endParaRPr lang="es-AR" b="1" dirty="0"/>
          </a:p>
        </p:txBody>
      </p:sp>
      <p:sp>
        <p:nvSpPr>
          <p:cNvPr id="11" name="Rectángulo 10"/>
          <p:cNvSpPr/>
          <p:nvPr/>
        </p:nvSpPr>
        <p:spPr>
          <a:xfrm>
            <a:off x="6629642" y="2820772"/>
            <a:ext cx="4473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b="1" dirty="0" smtClean="0"/>
              <a:t>-Recuperable a Instituciones </a:t>
            </a:r>
            <a:r>
              <a:rPr lang="es-AR" b="1" dirty="0"/>
              <a:t>educativas </a:t>
            </a:r>
          </a:p>
        </p:txBody>
      </p:sp>
      <p:sp>
        <p:nvSpPr>
          <p:cNvPr id="12" name="Rectángulo 11"/>
          <p:cNvSpPr/>
          <p:nvPr/>
        </p:nvSpPr>
        <p:spPr>
          <a:xfrm>
            <a:off x="6629642" y="2348859"/>
            <a:ext cx="16514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b="1" dirty="0" smtClean="0"/>
              <a:t>-Reutilización</a:t>
            </a:r>
            <a:endParaRPr lang="es-AR" b="1" dirty="0"/>
          </a:p>
        </p:txBody>
      </p:sp>
      <p:sp>
        <p:nvSpPr>
          <p:cNvPr id="14" name="Rectángulo 13"/>
          <p:cNvSpPr/>
          <p:nvPr/>
        </p:nvSpPr>
        <p:spPr>
          <a:xfrm>
            <a:off x="843663" y="4094501"/>
            <a:ext cx="14126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AR" b="1" dirty="0"/>
          </a:p>
        </p:txBody>
      </p:sp>
      <p:sp>
        <p:nvSpPr>
          <p:cNvPr id="16" name="Rectángulo 15"/>
          <p:cNvSpPr/>
          <p:nvPr/>
        </p:nvSpPr>
        <p:spPr>
          <a:xfrm>
            <a:off x="9298445" y="3662019"/>
            <a:ext cx="235605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1600" dirty="0"/>
              <a:t>METALES</a:t>
            </a:r>
          </a:p>
          <a:p>
            <a:r>
              <a:rPr lang="es-AR" sz="1600" dirty="0"/>
              <a:t>PLASTICOS</a:t>
            </a:r>
          </a:p>
          <a:p>
            <a:r>
              <a:rPr lang="es-AR" sz="1600" dirty="0"/>
              <a:t>CABLES</a:t>
            </a:r>
          </a:p>
          <a:p>
            <a:r>
              <a:rPr lang="es-AR" sz="1600" dirty="0"/>
              <a:t>BATERIAS  Y PILAS</a:t>
            </a:r>
          </a:p>
          <a:p>
            <a:r>
              <a:rPr lang="es-AR" sz="1600" dirty="0"/>
              <a:t>PLAQUETAS</a:t>
            </a:r>
          </a:p>
          <a:p>
            <a:r>
              <a:rPr lang="es-AR" sz="1600" dirty="0"/>
              <a:t>COMPONENTES </a:t>
            </a:r>
          </a:p>
        </p:txBody>
      </p:sp>
      <p:sp>
        <p:nvSpPr>
          <p:cNvPr id="17" name="Rectángulo 16"/>
          <p:cNvSpPr/>
          <p:nvPr/>
        </p:nvSpPr>
        <p:spPr>
          <a:xfrm>
            <a:off x="4246849" y="2590256"/>
            <a:ext cx="12157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b="1" dirty="0" smtClean="0"/>
              <a:t>Testeado </a:t>
            </a:r>
            <a:endParaRPr lang="es-AR" dirty="0"/>
          </a:p>
        </p:txBody>
      </p:sp>
      <p:sp>
        <p:nvSpPr>
          <p:cNvPr id="18" name="Rectángulo 17"/>
          <p:cNvSpPr/>
          <p:nvPr/>
        </p:nvSpPr>
        <p:spPr>
          <a:xfrm>
            <a:off x="4060151" y="4262183"/>
            <a:ext cx="1563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b="1" dirty="0" smtClean="0"/>
              <a:t> Desarmado</a:t>
            </a:r>
            <a:r>
              <a:rPr lang="es-AR" dirty="0" smtClean="0"/>
              <a:t> </a:t>
            </a:r>
            <a:endParaRPr lang="es-AR" dirty="0"/>
          </a:p>
        </p:txBody>
      </p:sp>
      <p:pic>
        <p:nvPicPr>
          <p:cNvPr id="19" name="Imagen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5708025" y="4334213"/>
            <a:ext cx="609524" cy="3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46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sz="4000" dirty="0" smtClean="0"/>
              <a:t>PILAS</a:t>
            </a:r>
            <a:endParaRPr lang="es-AR" sz="3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/>
              <a:t>PILAS: Son elementos que sirven para alimentar de energía eléctrica a artefactos eléctricos-electrónicos portátiles.</a:t>
            </a:r>
          </a:p>
          <a:p>
            <a:pPr marL="0" indent="0">
              <a:buNone/>
            </a:pPr>
            <a:endParaRPr lang="es-AR" dirty="0"/>
          </a:p>
          <a:p>
            <a:pPr marL="0" indent="0">
              <a:buNone/>
            </a:pPr>
            <a:r>
              <a:rPr lang="es-AR" dirty="0" smtClean="0"/>
              <a:t>MEDIANTE REACCIONES QUIMICAS TRANSFORMAN ENERGIA QUIMICA EN  ENERGIA ELECTRICA UTILIZABLE.</a:t>
            </a:r>
          </a:p>
          <a:p>
            <a:pPr marL="0" indent="0">
              <a:buNone/>
            </a:pPr>
            <a:endParaRPr lang="es-AR" dirty="0" smtClean="0"/>
          </a:p>
          <a:p>
            <a:pPr marL="0" indent="0">
              <a:buNone/>
            </a:pPr>
            <a:endParaRPr lang="es-AR" dirty="0"/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75551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SISTEMA MUNICIPAL DE RECEPCION DE PILAS Y RAEE</a:t>
            </a:r>
            <a:endParaRPr lang="es-A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AR" dirty="0" smtClean="0"/>
          </a:p>
          <a:p>
            <a:r>
              <a:rPr lang="es-AR" dirty="0" smtClean="0"/>
              <a:t>RECUPERACION DE PILAS: </a:t>
            </a:r>
          </a:p>
          <a:p>
            <a:r>
              <a:rPr lang="es-AR" dirty="0" smtClean="0"/>
              <a:t>Mas de 10 mil pilas comunes y recargables</a:t>
            </a:r>
          </a:p>
          <a:p>
            <a:r>
              <a:rPr lang="es-AR" dirty="0" smtClean="0"/>
              <a:t>RECEPCION DE RAEE</a:t>
            </a:r>
          </a:p>
          <a:p>
            <a:r>
              <a:rPr lang="es-AR" dirty="0" smtClean="0"/>
              <a:t>Mas de </a:t>
            </a:r>
            <a:r>
              <a:rPr lang="es-AR" dirty="0" smtClean="0"/>
              <a:t>5 </a:t>
            </a:r>
            <a:r>
              <a:rPr lang="es-AR" dirty="0" smtClean="0"/>
              <a:t>toneladas de residuos tecnológicos recibidos en nuestros contenedores </a:t>
            </a:r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0106135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298868" y="804519"/>
            <a:ext cx="6755986" cy="1049235"/>
          </a:xfrm>
        </p:spPr>
        <p:txBody>
          <a:bodyPr>
            <a:normAutofit/>
          </a:bodyPr>
          <a:lstStyle/>
          <a:p>
            <a:r>
              <a:rPr lang="es-AR" dirty="0"/>
              <a:t/>
            </a:r>
            <a:br>
              <a:rPr lang="es-AR" dirty="0"/>
            </a:br>
            <a:r>
              <a:rPr lang="es-AR" dirty="0"/>
              <a:t>L</a:t>
            </a:r>
            <a:r>
              <a:rPr lang="es-AR" dirty="0" smtClean="0"/>
              <a:t>AS TRES “R”</a:t>
            </a:r>
            <a:endParaRPr lang="es-A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1973" y="1957536"/>
            <a:ext cx="4257625" cy="387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776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7687" y="1619815"/>
            <a:ext cx="5571293" cy="311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38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AR" sz="4000" dirty="0" smtClean="0"/>
              <a:t>RAEE</a:t>
            </a:r>
            <a:endParaRPr lang="es-AR" sz="40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AR" dirty="0"/>
          </a:p>
          <a:p>
            <a:pPr marL="0" indent="0" algn="ctr">
              <a:buNone/>
            </a:pPr>
            <a:r>
              <a:rPr lang="es-AR" dirty="0" smtClean="0"/>
              <a:t>Residuo de artefactos eléctricos electrónicos en desuso</a:t>
            </a:r>
          </a:p>
          <a:p>
            <a:pPr marL="0" indent="0" algn="ctr">
              <a:buNone/>
            </a:pPr>
            <a:r>
              <a:rPr lang="es-AR" dirty="0" smtClean="0"/>
              <a:t>A nivel mundial se produce en promedio unos 6 kg al año por persona</a:t>
            </a:r>
          </a:p>
          <a:p>
            <a:pPr marL="0" indent="0" algn="ctr">
              <a:buNone/>
            </a:pPr>
            <a:r>
              <a:rPr lang="es-AR" dirty="0" smtClean="0"/>
              <a:t>LA TENDENCIA ES ASCENDENTE</a:t>
            </a:r>
          </a:p>
          <a:p>
            <a:pPr marL="0" indent="0" algn="ctr">
              <a:buNone/>
            </a:pPr>
            <a:endParaRPr lang="es-AR" dirty="0" smtClean="0"/>
          </a:p>
        </p:txBody>
      </p:sp>
    </p:spTree>
    <p:extLst>
      <p:ext uri="{BB962C8B-B14F-4D97-AF65-F5344CB8AC3E}">
        <p14:creationId xmlns:p14="http://schemas.microsoft.com/office/powerpoint/2010/main" val="349304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51579" y="581891"/>
            <a:ext cx="9603275" cy="1271863"/>
          </a:xfrm>
        </p:spPr>
        <p:txBody>
          <a:bodyPr>
            <a:normAutofit fontScale="90000"/>
          </a:bodyPr>
          <a:lstStyle/>
          <a:p>
            <a:pPr algn="ctr"/>
            <a:r>
              <a:rPr lang="es-AR" dirty="0" smtClean="0"/>
              <a:t>  LAS PILAS Y LOS APARATOS ELECTRICOS-ELECTRONICOS EN DESUSO (RAEE) SON RESIDUOS PELIGROSOS</a:t>
            </a:r>
            <a:endParaRPr lang="es-A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96581" y="2157866"/>
            <a:ext cx="3451225" cy="345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748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36429" y="1140031"/>
            <a:ext cx="9603275" cy="875701"/>
          </a:xfrm>
        </p:spPr>
        <p:txBody>
          <a:bodyPr>
            <a:normAutofit fontScale="90000"/>
          </a:bodyPr>
          <a:lstStyle/>
          <a:p>
            <a:pPr algn="ctr"/>
            <a:r>
              <a:rPr lang="es-AR" dirty="0" smtClean="0"/>
              <a:t>LAS PILAS SE CLASIFICAN</a:t>
            </a:r>
            <a:br>
              <a:rPr lang="es-AR" dirty="0" smtClean="0"/>
            </a:br>
            <a:endParaRPr lang="es-A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40032" y="1706973"/>
            <a:ext cx="10033576" cy="3450613"/>
          </a:xfrm>
        </p:spPr>
        <p:txBody>
          <a:bodyPr/>
          <a:lstStyle/>
          <a:p>
            <a:pPr marL="0" indent="0" algn="ctr">
              <a:buNone/>
            </a:pPr>
            <a:endParaRPr lang="es-AR" dirty="0" smtClean="0"/>
          </a:p>
          <a:p>
            <a:pPr marL="0" indent="0" algn="ctr">
              <a:buNone/>
            </a:pPr>
            <a:r>
              <a:rPr lang="es-AR" dirty="0" smtClean="0"/>
              <a:t>SEGÚN SEAN RECARGABLES O NO </a:t>
            </a:r>
          </a:p>
          <a:p>
            <a:pPr marL="0" indent="0" algn="ctr">
              <a:buNone/>
            </a:pPr>
            <a:endParaRPr lang="es-AR" dirty="0" smtClean="0"/>
          </a:p>
          <a:p>
            <a:pPr marL="0" indent="0" algn="ctr">
              <a:buNone/>
            </a:pPr>
            <a:r>
              <a:rPr lang="es-AR" dirty="0" smtClean="0"/>
              <a:t> PILAS PRIMARIAS (Comunes o No-recargables)</a:t>
            </a:r>
            <a:endParaRPr lang="es-AR" dirty="0"/>
          </a:p>
          <a:p>
            <a:pPr marL="0" indent="0" algn="ctr">
              <a:buNone/>
            </a:pPr>
            <a:r>
              <a:rPr lang="es-AR" dirty="0" smtClean="0"/>
              <a:t> PILAS SECUNDARIAS (Recargables)</a:t>
            </a:r>
          </a:p>
          <a:p>
            <a:pPr marL="0" indent="0" algn="ctr">
              <a:buNone/>
            </a:pPr>
            <a:endParaRPr lang="es-AR" dirty="0"/>
          </a:p>
          <a:p>
            <a:pPr marL="0" indent="0" algn="ctr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28228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           PRIMARIAS O NO-RECARGABLES</a:t>
            </a:r>
            <a:endParaRPr lang="es-AR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562" y="2016125"/>
            <a:ext cx="7851201" cy="3449638"/>
          </a:xfrm>
        </p:spPr>
      </p:pic>
    </p:spTree>
    <p:extLst>
      <p:ext uri="{BB962C8B-B14F-4D97-AF65-F5344CB8AC3E}">
        <p14:creationId xmlns:p14="http://schemas.microsoft.com/office/powerpoint/2010/main" val="3174118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    PILAS SECUNDARIAS O RECARGABLES</a:t>
            </a:r>
            <a:endParaRPr lang="es-AR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609" y="2151461"/>
            <a:ext cx="4429884" cy="3080154"/>
          </a:xfrm>
        </p:spPr>
      </p:pic>
      <p:sp>
        <p:nvSpPr>
          <p:cNvPr id="6" name="AutoShape 4" descr="D:\Documents\Trabajo\Pilas y RAEE\img pila recarg.webp"/>
          <p:cNvSpPr>
            <a:spLocks noChangeAspect="1" noChangeArrowheads="1"/>
          </p:cNvSpPr>
          <p:nvPr/>
        </p:nvSpPr>
        <p:spPr bwMode="auto">
          <a:xfrm>
            <a:off x="1451579" y="2584604"/>
            <a:ext cx="2658877" cy="2658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949283" y="2726528"/>
            <a:ext cx="3002727" cy="144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05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AR" dirty="0" smtClean="0"/>
              <a:t>ESTAN COMPUESTAS POR METALES</a:t>
            </a:r>
            <a:endParaRPr lang="es-A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158135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AR" dirty="0" smtClean="0"/>
              <a:t>PLOMO </a:t>
            </a:r>
          </a:p>
          <a:p>
            <a:pPr marL="0" indent="0" algn="ctr">
              <a:buNone/>
            </a:pPr>
            <a:r>
              <a:rPr lang="es-AR" dirty="0" smtClean="0"/>
              <a:t>MERCURIO</a:t>
            </a:r>
          </a:p>
          <a:p>
            <a:pPr marL="0" indent="0" algn="ctr">
              <a:buNone/>
            </a:pPr>
            <a:r>
              <a:rPr lang="es-AR" dirty="0" smtClean="0"/>
              <a:t>CADMIO</a:t>
            </a:r>
          </a:p>
          <a:p>
            <a:pPr marL="0" indent="0" algn="ctr">
              <a:buNone/>
            </a:pPr>
            <a:r>
              <a:rPr lang="es-AR" dirty="0" smtClean="0"/>
              <a:t>NIQUEL </a:t>
            </a:r>
          </a:p>
          <a:p>
            <a:pPr marL="0" indent="0" algn="ctr">
              <a:buNone/>
            </a:pPr>
            <a:endParaRPr lang="es-AR" dirty="0" smtClean="0"/>
          </a:p>
          <a:p>
            <a:pPr marL="0" indent="0" algn="ctr">
              <a:buNone/>
            </a:pPr>
            <a:r>
              <a:rPr lang="es-AR" dirty="0" smtClean="0"/>
              <a:t>ZINC, MANGANESO Y LITIO</a:t>
            </a:r>
          </a:p>
          <a:p>
            <a:pPr marL="0" indent="0">
              <a:buNone/>
            </a:pPr>
            <a:endParaRPr lang="es-AR" dirty="0"/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78716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AR" dirty="0" smtClean="0"/>
              <a:t>LEY 26.184 (2006) Ley de fuentes de energía eléctrica portátiles</a:t>
            </a:r>
            <a:endParaRPr lang="es-AR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s-AR" dirty="0" smtClean="0"/>
              <a:t> PILAS PRIMARIAS</a:t>
            </a:r>
          </a:p>
          <a:p>
            <a:pPr marL="0" indent="0" algn="ctr">
              <a:buNone/>
            </a:pPr>
            <a:r>
              <a:rPr lang="es-AR" dirty="0"/>
              <a:t> </a:t>
            </a:r>
            <a:r>
              <a:rPr lang="es-AR" dirty="0" smtClean="0"/>
              <a:t>Establece un máximo de porcentajes en peso:</a:t>
            </a:r>
          </a:p>
          <a:p>
            <a:pPr marL="0" indent="0" algn="ctr">
              <a:buNone/>
            </a:pPr>
            <a:r>
              <a:rPr lang="es-AR" dirty="0"/>
              <a:t> </a:t>
            </a:r>
            <a:r>
              <a:rPr lang="es-AR" dirty="0" smtClean="0"/>
              <a:t>0,0005% Mercurio </a:t>
            </a:r>
          </a:p>
          <a:p>
            <a:pPr marL="0" indent="0" algn="ctr">
              <a:buNone/>
            </a:pPr>
            <a:r>
              <a:rPr lang="es-AR" dirty="0"/>
              <a:t> </a:t>
            </a:r>
            <a:r>
              <a:rPr lang="es-AR" dirty="0" smtClean="0"/>
              <a:t>0,015% Cadmio</a:t>
            </a:r>
          </a:p>
          <a:p>
            <a:pPr marL="0" indent="0" algn="ctr">
              <a:buNone/>
            </a:pPr>
            <a:r>
              <a:rPr lang="es-AR" dirty="0"/>
              <a:t> </a:t>
            </a:r>
            <a:r>
              <a:rPr lang="es-AR" dirty="0" smtClean="0"/>
              <a:t>0,2 Plomo</a:t>
            </a:r>
          </a:p>
          <a:p>
            <a:pPr marL="0" indent="0" algn="ctr">
              <a:buNone/>
            </a:pPr>
            <a:r>
              <a:rPr lang="es-AR" dirty="0"/>
              <a:t> </a:t>
            </a:r>
            <a:endParaRPr lang="es-AR" dirty="0" smtClean="0"/>
          </a:p>
          <a:p>
            <a:pPr marL="0" indent="0" algn="ctr">
              <a:buNone/>
            </a:pPr>
            <a:r>
              <a:rPr lang="es-AR" dirty="0"/>
              <a:t> </a:t>
            </a:r>
            <a:r>
              <a:rPr lang="es-AR" dirty="0" smtClean="0"/>
              <a:t>Desde el 2010 solo se pueden comercializar las pilas que cumplan estos valores máximos.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13948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Galería</Template>
  <TotalTime>1272</TotalTime>
  <Words>451</Words>
  <Application>Microsoft Office PowerPoint</Application>
  <PresentationFormat>Panorámica</PresentationFormat>
  <Paragraphs>90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5" baseType="lpstr">
      <vt:lpstr>Arial</vt:lpstr>
      <vt:lpstr>Gill Sans MT</vt:lpstr>
      <vt:lpstr>Gallery</vt:lpstr>
      <vt:lpstr>PILAS y RAEE</vt:lpstr>
      <vt:lpstr>PILAS</vt:lpstr>
      <vt:lpstr>RAEE</vt:lpstr>
      <vt:lpstr>  LAS PILAS Y LOS APARATOS ELECTRICOS-ELECTRONICOS EN DESUSO (RAEE) SON RESIDUOS PELIGROSOS</vt:lpstr>
      <vt:lpstr>LAS PILAS SE CLASIFICAN </vt:lpstr>
      <vt:lpstr>           PRIMARIAS O NO-RECARGABLES</vt:lpstr>
      <vt:lpstr>    PILAS SECUNDARIAS O RECARGABLES</vt:lpstr>
      <vt:lpstr>ESTAN COMPUESTAS POR METALES</vt:lpstr>
      <vt:lpstr>LEY 26.184 (2006) Ley de fuentes de energía eléctrica portátiles</vt:lpstr>
      <vt:lpstr>NO EXISTE ACTUALMENTE EN NUESTRO PAIS UNA LEY QUE LIMITE A LAS PILAS SECUNDARIAS</vt:lpstr>
      <vt:lpstr>Estimación ciudad de la rioja</vt:lpstr>
      <vt:lpstr>PLAN MUNICIPAL de RECUPERACION DE PILAS</vt:lpstr>
      <vt:lpstr>RECEPTORES DE PILAS EN EDIFICIOS MUNICIPALES</vt:lpstr>
      <vt:lpstr>RECEPTORES QUE SE COMENZO A DISTRIBUIR EN COMERCIOS DE LA CIUDAD </vt:lpstr>
      <vt:lpstr>Los raEe al igual que las pilas EN DESUSO son residuos peligrosos</vt:lpstr>
      <vt:lpstr>RAEE QUE LLEGAN AL GIRSU LA RIOJA</vt:lpstr>
      <vt:lpstr>CONTENEDORES DE RAEE</vt:lpstr>
      <vt:lpstr>CIRCUITO DEL RAEE</vt:lpstr>
      <vt:lpstr>Planta de raee</vt:lpstr>
      <vt:lpstr>SISTEMA MUNICIPAL DE RECEPCION DE PILAS Y RAEE</vt:lpstr>
      <vt:lpstr> LAS TRES “R”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PILAS Y RAEE</dc:title>
  <dc:creator>WinUser</dc:creator>
  <cp:lastModifiedBy>WinUser</cp:lastModifiedBy>
  <cp:revision>167</cp:revision>
  <dcterms:created xsi:type="dcterms:W3CDTF">2020-08-14T00:31:34Z</dcterms:created>
  <dcterms:modified xsi:type="dcterms:W3CDTF">2021-06-30T01:01:08Z</dcterms:modified>
</cp:coreProperties>
</file>

<file path=docProps/thumbnail.jpeg>
</file>